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Amatic SC"/>
      <p:regular r:id="rId23"/>
      <p:bold r:id="rId24"/>
    </p:embeddedFont>
    <p:embeddedFont>
      <p:font typeface="Source Code Pro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AmaticSC-bold.fntdata"/><Relationship Id="rId23" Type="http://schemas.openxmlformats.org/officeDocument/2006/relationships/font" Target="fonts/AmaticSC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urceCodePro-bold.fntdata"/><Relationship Id="rId25" Type="http://schemas.openxmlformats.org/officeDocument/2006/relationships/font" Target="fonts/SourceCodePr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png>
</file>

<file path=ppt/media/image02.png>
</file>

<file path=ppt/media/image03.png>
</file>

<file path=ppt/media/image0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8000"/>
            </a:lvl1pPr>
            <a:lvl2pPr lvl="1" algn="ctr">
              <a:spcBef>
                <a:spcPts val="0"/>
              </a:spcBef>
              <a:buSzPct val="100000"/>
              <a:defRPr sz="8000"/>
            </a:lvl2pPr>
            <a:lvl3pPr lvl="2" algn="ctr">
              <a:spcBef>
                <a:spcPts val="0"/>
              </a:spcBef>
              <a:buSzPct val="100000"/>
              <a:defRPr sz="8000"/>
            </a:lvl3pPr>
            <a:lvl4pPr lvl="3" algn="ctr">
              <a:spcBef>
                <a:spcPts val="0"/>
              </a:spcBef>
              <a:buSzPct val="100000"/>
              <a:defRPr sz="8000"/>
            </a:lvl4pPr>
            <a:lvl5pPr lvl="4" algn="ctr">
              <a:spcBef>
                <a:spcPts val="0"/>
              </a:spcBef>
              <a:buSzPct val="100000"/>
              <a:defRPr sz="8000"/>
            </a:lvl5pPr>
            <a:lvl6pPr lvl="5" algn="ctr">
              <a:spcBef>
                <a:spcPts val="0"/>
              </a:spcBef>
              <a:buSzPct val="100000"/>
              <a:defRPr sz="8000"/>
            </a:lvl6pPr>
            <a:lvl7pPr lvl="6" algn="ctr">
              <a:spcBef>
                <a:spcPts val="0"/>
              </a:spcBef>
              <a:buSzPct val="100000"/>
              <a:defRPr sz="8000"/>
            </a:lvl7pPr>
            <a:lvl8pPr lvl="7" algn="ctr">
              <a:spcBef>
                <a:spcPts val="0"/>
              </a:spcBef>
              <a:buSzPct val="100000"/>
              <a:defRPr sz="8000"/>
            </a:lvl8pPr>
            <a:lvl9pPr lvl="8" algn="ctr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people-mozilla.org/~vladimir/misc/webvr-fitc.pdf" TargetMode="External"/><Relationship Id="rId4" Type="http://schemas.openxmlformats.org/officeDocument/2006/relationships/hyperlink" Target="http://web.mit.edu/hawksley/Public/IntroToWebVR/Intro-WebVR-slides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Web VR</a:t>
            </a:r>
          </a:p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b="0" lang="en" sz="1200">
                <a:latin typeface="Calibri"/>
                <a:ea typeface="Calibri"/>
                <a:cs typeface="Calibri"/>
                <a:sym typeface="Calibri"/>
              </a:rPr>
              <a:t>COMP 531</a:t>
            </a:r>
          </a:p>
          <a:p>
            <a:pPr lvl="0" rtl="0" algn="r">
              <a:spcBef>
                <a:spcPts val="0"/>
              </a:spcBef>
              <a:buNone/>
            </a:pPr>
            <a:r>
              <a:rPr b="0" lang="en" sz="1200">
                <a:latin typeface="Calibri"/>
                <a:ea typeface="Calibri"/>
                <a:cs typeface="Calibri"/>
                <a:sym typeface="Calibri"/>
              </a:rPr>
              <a:t>Chongzhang “Christopher” Li</a:t>
            </a:r>
          </a:p>
          <a:p>
            <a:pPr lvl="0" algn="r">
              <a:spcBef>
                <a:spcPts val="0"/>
              </a:spcBef>
              <a:buNone/>
            </a:pPr>
            <a:r>
              <a:rPr b="0" lang="en" sz="1200">
                <a:latin typeface="Calibri"/>
                <a:ea typeface="Calibri"/>
                <a:cs typeface="Calibri"/>
                <a:sym typeface="Calibri"/>
              </a:rPr>
              <a:t>cl46@rice.edu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WebVR Overview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/>
        </p:nvSpPr>
        <p:spPr>
          <a:xfrm>
            <a:off x="1650150" y="2015650"/>
            <a:ext cx="58437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900">
                <a:solidFill>
                  <a:srgbClr val="4D5659"/>
                </a:solidFill>
              </a:rPr>
              <a:t>WebVR</a:t>
            </a:r>
            <a:r>
              <a:rPr lang="en" sz="1900">
                <a:solidFill>
                  <a:srgbClr val="4D5659"/>
                </a:solidFill>
              </a:rPr>
              <a:t> is a </a:t>
            </a:r>
            <a:r>
              <a:rPr lang="en" sz="1900">
                <a:solidFill>
                  <a:srgbClr val="4D5659"/>
                </a:solidFill>
                <a:highlight>
                  <a:srgbClr val="FFEA35"/>
                </a:highlight>
              </a:rPr>
              <a:t>JavaScript API</a:t>
            </a:r>
            <a:r>
              <a:rPr lang="en" sz="1900">
                <a:solidFill>
                  <a:srgbClr val="4D5659"/>
                </a:solidFill>
              </a:rPr>
              <a:t> for creating immersive 3D, </a:t>
            </a:r>
            <a:r>
              <a:rPr lang="en" sz="1900">
                <a:solidFill>
                  <a:srgbClr val="111111"/>
                </a:solidFill>
                <a:highlight>
                  <a:srgbClr val="FFEA35"/>
                </a:highlight>
              </a:rPr>
              <a:t>Virtual Reality</a:t>
            </a:r>
            <a:r>
              <a:rPr lang="en" sz="1900">
                <a:solidFill>
                  <a:srgbClr val="4D5659"/>
                </a:solidFill>
              </a:rPr>
              <a:t> experiences in your </a:t>
            </a:r>
            <a:r>
              <a:rPr lang="en" sz="1900">
                <a:solidFill>
                  <a:srgbClr val="111111"/>
                </a:solidFill>
                <a:highlight>
                  <a:srgbClr val="FFEA35"/>
                </a:highlight>
              </a:rPr>
              <a:t>browser</a:t>
            </a:r>
            <a:r>
              <a:rPr lang="en" sz="1900">
                <a:solidFill>
                  <a:srgbClr val="4D5659"/>
                </a:solidFill>
              </a:rPr>
              <a:t>.</a:t>
            </a:r>
          </a:p>
        </p:txBody>
      </p:sp>
      <p:sp>
        <p:nvSpPr>
          <p:cNvPr id="110" name="Shape 110"/>
          <p:cNvSpPr txBox="1"/>
          <p:nvPr/>
        </p:nvSpPr>
        <p:spPr>
          <a:xfrm>
            <a:off x="994475" y="871275"/>
            <a:ext cx="50691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is WebVR?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/>
        </p:nvSpPr>
        <p:spPr>
          <a:xfrm>
            <a:off x="651250" y="624850"/>
            <a:ext cx="50691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Why WebVR?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167200" y="1522525"/>
            <a:ext cx="4145100" cy="3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Pros: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Hardware Agnostic: Same code easily accessible across VR devices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Easy for Users: Does not require downloading and installing specialized software per experience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 Open, Accessible, and Linked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4746375" y="1522525"/>
            <a:ext cx="4145100" cy="3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Cons</a:t>
            </a:r>
            <a:r>
              <a:rPr lang="en"/>
              <a:t>: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Lag: Performance may be worse than native application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Development Stack: Forced to use Javascript and WebGL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Under Development: Not yet supported by all browsers; API subject to change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Development for webvr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Get access to the display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Shape 128"/>
          <p:cNvSpPr txBox="1"/>
          <p:nvPr/>
        </p:nvSpPr>
        <p:spPr>
          <a:xfrm>
            <a:off x="2037450" y="1525475"/>
            <a:ext cx="5069100" cy="3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_getDisplays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() {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navigator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getVRDisplays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then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Filter down to devices that can present.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displays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filter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capabilities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canPresent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Store the first display we find. A more production-ready version should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displays[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depthNear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DemoVR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CAMERA_SETTINGS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near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depthFar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DemoVR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CAMERA_SETTINGS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});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}</a:t>
            </a:r>
          </a:p>
          <a:p>
            <a:pPr lvl="0" rtl="0">
              <a:lnSpc>
                <a:spcPct val="142857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highlight>
                <a:srgbClr val="F7F7F7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Render the scene for each eye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47675" y="1343100"/>
            <a:ext cx="4704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Get all the latest data from the VR headset and dump it into frameData.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getFrameData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900">
              <a:solidFill>
                <a:srgbClr val="0086B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Left eye.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_renderEye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leftViewMatrix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leftProjectionMatrix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{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x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y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w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EYE_WIDTH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h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EYE_HEIGHT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});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900">
              <a:solidFill>
                <a:srgbClr val="0086B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4541200" y="1540125"/>
            <a:ext cx="4558800" cy="34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Right eye.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_renderEye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rightViewMatrix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rightProjectionMatrix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{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x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EYE_WIDTH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y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w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EYE_WIDTH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h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EYE_HEIGHT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});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Use the VR display's in-built rAF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requestAnimationFrame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_update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Call submitFrame to ensure that the device renders the latest image from the WebGL context.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submitFrame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/>
        </p:nvSpPr>
        <p:spPr>
          <a:xfrm>
            <a:off x="1874575" y="1135300"/>
            <a:ext cx="5069100" cy="3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_renderEye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projectionMatrix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Set the left or right eye half.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_renderer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setViewport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b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Update the scene and camera matrices.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_camera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projectionMatrix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fromArray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(projectionMatrix);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_scene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fromArray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(viewMatrix);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b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Tell the scene to update (otherwise it will ignore the change of matrix).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_scene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updateMatrixWorld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_renderer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render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_scene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_camera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Recap</a:t>
            </a:r>
          </a:p>
        </p:txBody>
      </p:sp>
      <p:sp>
        <p:nvSpPr>
          <p:cNvPr id="146" name="Shape 1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What is VR?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Visual Immersion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WebVR pros and Cons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Development with WebVR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Reference</a:t>
            </a:r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https://people-mozilla.org/~vladimir/misc/webvr-fitc.pdf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http://web.mit.edu/hawksley/Public/IntroToWebVR/Intro-WebVR-slides.pdf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>
                <a:solidFill>
                  <a:schemeClr val="accent1"/>
                </a:solidFill>
              </a:rPr>
              <a:t>https://developers.google.com/web/fundamentals/vr/getting-started-with-webvr/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Outline</a:t>
            </a:r>
          </a:p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VR Basics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WebVR Overview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en"/>
              <a:t>WebVR code demo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VR BAsics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/>
        </p:nvSpPr>
        <p:spPr>
          <a:xfrm>
            <a:off x="1496125" y="2041775"/>
            <a:ext cx="5658900" cy="14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Hacking user’s perception system to fully </a:t>
            </a:r>
            <a:r>
              <a:rPr b="1" lang="en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immerse</a:t>
            </a:r>
            <a:r>
              <a:rPr lang="en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the user into a virtual experience.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	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		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			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		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	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/>
        </p:nvSpPr>
        <p:spPr>
          <a:xfrm>
            <a:off x="994475" y="871275"/>
            <a:ext cx="50691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VR?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/>
        </p:nvSpPr>
        <p:spPr>
          <a:xfrm>
            <a:off x="5456400" y="4826700"/>
            <a:ext cx="3687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/>
              <a:t>Credit: https://people-mozilla.org/~vladimir/misc/webvr-fitc.pdf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/>
        </p:nvSpPr>
        <p:spPr>
          <a:xfrm>
            <a:off x="1232100" y="1716150"/>
            <a:ext cx="50691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 txBox="1"/>
          <p:nvPr/>
        </p:nvSpPr>
        <p:spPr>
          <a:xfrm>
            <a:off x="5456400" y="4826700"/>
            <a:ext cx="3687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Credit: https://people-mozilla.org/~vladimir/misc/webvr-fitc.pdf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/>
        </p:nvSpPr>
        <p:spPr>
          <a:xfrm>
            <a:off x="5456400" y="4826700"/>
            <a:ext cx="3687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Credit: https://people-mozilla.org/~vladimir/misc/webvr-fitc.pdf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/>
        </p:nvSpPr>
        <p:spPr>
          <a:xfrm>
            <a:off x="5456400" y="4826700"/>
            <a:ext cx="3687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Credit: https://people-mozilla.org/~vladimir/misc/webvr-fitc.pdf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-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